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96" r:id="rId5"/>
    <p:sldId id="283" r:id="rId6"/>
    <p:sldId id="282" r:id="rId7"/>
    <p:sldId id="264" r:id="rId8"/>
    <p:sldId id="284" r:id="rId9"/>
    <p:sldId id="285" r:id="rId10"/>
    <p:sldId id="286" r:id="rId11"/>
    <p:sldId id="287" r:id="rId12"/>
    <p:sldId id="297" r:id="rId13"/>
    <p:sldId id="292" r:id="rId14"/>
    <p:sldId id="291" r:id="rId15"/>
    <p:sldId id="294" r:id="rId16"/>
    <p:sldId id="289" r:id="rId17"/>
    <p:sldId id="290" r:id="rId18"/>
    <p:sldId id="293" r:id="rId19"/>
    <p:sldId id="304" r:id="rId20"/>
    <p:sldId id="305" r:id="rId21"/>
    <p:sldId id="306" r:id="rId22"/>
    <p:sldId id="307" r:id="rId23"/>
    <p:sldId id="303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9D9FA87-FE30-4F29-B19A-E357EEF0B5F9}">
          <p14:sldIdLst>
            <p14:sldId id="296"/>
            <p14:sldId id="283"/>
            <p14:sldId id="282"/>
            <p14:sldId id="264"/>
            <p14:sldId id="284"/>
            <p14:sldId id="285"/>
          </p14:sldIdLst>
        </p14:section>
        <p14:section name="Fase 2" id="{55F6BD69-1F62-405C-9304-16CBE232B6D5}">
          <p14:sldIdLst>
            <p14:sldId id="286"/>
            <p14:sldId id="287"/>
            <p14:sldId id="297"/>
            <p14:sldId id="292"/>
            <p14:sldId id="291"/>
            <p14:sldId id="294"/>
            <p14:sldId id="289"/>
            <p14:sldId id="290"/>
            <p14:sldId id="293"/>
            <p14:sldId id="304"/>
            <p14:sldId id="305"/>
            <p14:sldId id="306"/>
            <p14:sldId id="307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6110"/>
  </p:normalViewPr>
  <p:slideViewPr>
    <p:cSldViewPr snapToGrid="0">
      <p:cViewPr varScale="1">
        <p:scale>
          <a:sx n="79" d="100"/>
          <a:sy n="79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12D36-F27B-2A17-FFCE-95EF808B8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37A3D7-87AD-F62F-21AB-C6098A28E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2EDA5C-6B35-247C-52A7-64B7C528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FCDA98-CC5D-04E9-25DA-101CBB4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3D3F0D-41AB-A153-E738-ECF38379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12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3C0E-F5C2-0384-9C2C-4E9E7CAB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019DC4-746E-4366-DD86-8505DE23A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1D4679-605C-304C-2B85-72EA4B67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4BCDD6-80EC-7989-D85B-6CFD64A7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FCB5D2-D6B4-3575-E84B-AE705B0C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38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2EEF39F-61BA-EB7F-9EEF-441D0D21D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6E461D-9B83-310C-0685-70B62D7CB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F506AC-180B-E4C5-E8A1-C2D62AFE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F81B87-BE91-1D47-161A-993FF418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AD3A91-F716-DBD1-D548-0B678DC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3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CD4A4-91F6-164E-6DC4-1C065960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55EC25-4980-900E-30A8-809D95F1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0C6954-4F95-F12C-5797-19BCBBC0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607F2E-D934-7577-578F-380C766E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243E67-C51D-12E4-47D4-5BEB323D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12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CCBEC-7F9C-510E-905C-6295A145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873881-6076-BDE1-5B36-5C6188EDD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5AA2C1-2118-5C84-9C1D-21058A1B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0B9F63-9B2D-9C3B-1EFE-AFB7A069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B7AC4B-66B3-9E53-4536-75C74FA1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75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75ACA-FBB9-26EC-1CE9-06FCDCF3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64DBE5-EF61-BF92-499D-4FE516D05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4A54FD-1DCF-348A-45A8-BB81FA908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D71B3C-D1CE-D80F-DB76-8F79102B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C59F87-C90B-2886-D462-572E550F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33C0FC-67F9-C634-59E4-AF68B455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13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45963-D5F4-7D18-3691-51E724E3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1668C9-8743-67DA-903F-6C7055CF7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707616-C305-9649-E406-37428081A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F88FA6-7A02-701E-4BAF-36953FCAB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F79F5F-82CE-8471-108B-9E305C68D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4C20657-B582-CEE9-EF68-99FB2683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22C8B6-9DF9-D6C1-C3F1-D028A1D0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12839F9-BFAD-A0FA-FC78-19C72F2B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3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3AAAE-86E6-88E5-7C65-65523F2F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09A0D07-7CB6-5791-E614-9F4130B9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4166CE8-69EC-B380-5AEB-7420503A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5A42C1-5994-032F-EAEB-3E9C8B97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77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8816E82-F0F0-4EE6-2E4D-1CDC4132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A21E90-0E8F-1813-D58F-0826F4AD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F60F32-F148-F672-0884-6E111EDD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22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951B7-3943-6130-858D-C4E644FF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C6E2C2-628E-A796-D112-75C343F51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5E43BE-14BA-D763-B954-868FA3F5B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462287-44FC-9C06-B692-F6E3F5F5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8E9CF7-1844-E3D0-4E18-BDD284E3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D1BD84-9D2E-1BB6-E083-AB8C9F2C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12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FAED4-2817-5B9F-A49C-E38580A2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3CC471-F945-6445-3E9B-47CA0F928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D91E55-4194-2401-F492-E4472F99C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B170D4-0EBC-64E0-6814-EB359CD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632BA3F-69DD-47EC-3BBD-706B598D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671244-2629-BE04-AA69-0455CB70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99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A37B2F0-EC39-79B7-4CB1-A1412A83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0A6986-3880-63E7-707B-3230652E8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AC0657-242F-4A48-B094-CA2CA759E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5B7F-2AA5-0F43-8F2C-8B58E58391A8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7872E8-889B-7BC1-805C-3CEDF1432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FCA703-EFBD-B778-472B-0EECA0AD5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7992-B329-5749-B118-649992F65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85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A7696-EADA-3EE7-F0AF-306C227B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/>
              <a:t>Uitkomsten</a:t>
            </a:r>
          </a:p>
        </p:txBody>
      </p:sp>
      <p:sp>
        <p:nvSpPr>
          <p:cNvPr id="1034" name="Content Placeholder 1033">
            <a:extLst>
              <a:ext uri="{FF2B5EF4-FFF2-40B4-BE49-F238E27FC236}">
                <a16:creationId xmlns:a16="http://schemas.microsoft.com/office/drawing/2014/main" id="{07FDD75E-7B56-F27E-47CE-CE7B527C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Team/ college: […]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Datum: […]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Ontwerpvraagstuk</a:t>
            </a:r>
            <a:r>
              <a:rPr lang="en-US" sz="2000" dirty="0"/>
              <a:t>: [</a:t>
            </a:r>
            <a:r>
              <a:rPr lang="en-US" sz="2000" dirty="0" err="1"/>
              <a:t>opleiding</a:t>
            </a:r>
            <a:r>
              <a:rPr lang="en-US" sz="2000" dirty="0"/>
              <a:t>, </a:t>
            </a:r>
            <a:r>
              <a:rPr lang="en-US" sz="2000" dirty="0" err="1"/>
              <a:t>leerjaar</a:t>
            </a:r>
            <a:r>
              <a:rPr lang="en-US" sz="2000" dirty="0"/>
              <a:t>, </a:t>
            </a:r>
            <a:r>
              <a:rPr lang="en-US" sz="2000" dirty="0" err="1"/>
              <a:t>vak</a:t>
            </a:r>
            <a:r>
              <a:rPr lang="en-US" sz="2000" dirty="0"/>
              <a:t>]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ekst, schermopname, diagram, grafische vormgeving&#10;&#10;Automatisch gegenereerde beschrijving">
            <a:extLst>
              <a:ext uri="{FF2B5EF4-FFF2-40B4-BE49-F238E27FC236}">
                <a16:creationId xmlns:a16="http://schemas.microsoft.com/office/drawing/2014/main" id="{53E25532-4828-6B90-83F0-45F655BC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70" y="1537613"/>
            <a:ext cx="5327915" cy="3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23C4C-114E-68AA-0A6A-F5D7B46D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Functionaliteiten Canvas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2C4B49-26CA-E2A8-8CD5-1A5917898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F18C4E-6B1A-4FB7-C56F-BA9ED032A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0"/>
            <a:ext cx="2551476" cy="1803650"/>
          </a:xfrm>
          <a:prstGeom prst="rect">
            <a:avLst/>
          </a:prstGeom>
        </p:spPr>
      </p:pic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71F01D01-A4E9-0579-B64A-E41B45CA2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44033"/>
              </p:ext>
            </p:extLst>
          </p:nvPr>
        </p:nvGraphicFramePr>
        <p:xfrm>
          <a:off x="1147666" y="1400783"/>
          <a:ext cx="8984343" cy="344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781">
                  <a:extLst>
                    <a:ext uri="{9D8B030D-6E8A-4147-A177-3AD203B41FA5}">
                      <a16:colId xmlns:a16="http://schemas.microsoft.com/office/drawing/2014/main" val="2125273514"/>
                    </a:ext>
                  </a:extLst>
                </a:gridCol>
                <a:gridCol w="2994781">
                  <a:extLst>
                    <a:ext uri="{9D8B030D-6E8A-4147-A177-3AD203B41FA5}">
                      <a16:colId xmlns:a16="http://schemas.microsoft.com/office/drawing/2014/main" val="2508984053"/>
                    </a:ext>
                  </a:extLst>
                </a:gridCol>
                <a:gridCol w="2994781">
                  <a:extLst>
                    <a:ext uri="{9D8B030D-6E8A-4147-A177-3AD203B41FA5}">
                      <a16:colId xmlns:a16="http://schemas.microsoft.com/office/drawing/2014/main" val="2614165038"/>
                    </a:ext>
                  </a:extLst>
                </a:gridCol>
              </a:tblGrid>
              <a:tr h="423621">
                <a:tc>
                  <a:txBody>
                    <a:bodyPr/>
                    <a:lstStyle/>
                    <a:p>
                      <a:r>
                        <a:rPr lang="nl-NL" dirty="0"/>
                        <a:t>Korte termijn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Lange termijn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(N)ooit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73508"/>
                  </a:ext>
                </a:extLst>
              </a:tr>
              <a:tr h="433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[Noteer in deze tabel de belangrijkste uitkomsten/ afspraken]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453648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75665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859763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311464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688308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262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23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1FC74-D254-4369-CEED-FF4E611D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Edutools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BFA82F-56C8-30BC-EC93-6036F8AF6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Korte termijn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Lange termijn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(N)ooit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Korte termijn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53F12F-4505-107E-23B0-E95F3D433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0"/>
            <a:ext cx="2551476" cy="1803650"/>
          </a:xfrm>
          <a:prstGeom prst="rect">
            <a:avLst/>
          </a:prstGeom>
        </p:spPr>
      </p:pic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7F3975BE-CB20-6590-495F-C8BCA7B2E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92397"/>
              </p:ext>
            </p:extLst>
          </p:nvPr>
        </p:nvGraphicFramePr>
        <p:xfrm>
          <a:off x="1147666" y="1400783"/>
          <a:ext cx="8984343" cy="344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781">
                  <a:extLst>
                    <a:ext uri="{9D8B030D-6E8A-4147-A177-3AD203B41FA5}">
                      <a16:colId xmlns:a16="http://schemas.microsoft.com/office/drawing/2014/main" val="2125273514"/>
                    </a:ext>
                  </a:extLst>
                </a:gridCol>
                <a:gridCol w="2994781">
                  <a:extLst>
                    <a:ext uri="{9D8B030D-6E8A-4147-A177-3AD203B41FA5}">
                      <a16:colId xmlns:a16="http://schemas.microsoft.com/office/drawing/2014/main" val="2508984053"/>
                    </a:ext>
                  </a:extLst>
                </a:gridCol>
                <a:gridCol w="2994781">
                  <a:extLst>
                    <a:ext uri="{9D8B030D-6E8A-4147-A177-3AD203B41FA5}">
                      <a16:colId xmlns:a16="http://schemas.microsoft.com/office/drawing/2014/main" val="2614165038"/>
                    </a:ext>
                  </a:extLst>
                </a:gridCol>
              </a:tblGrid>
              <a:tr h="423621">
                <a:tc>
                  <a:txBody>
                    <a:bodyPr/>
                    <a:lstStyle/>
                    <a:p>
                      <a:r>
                        <a:rPr lang="nl-NL" dirty="0"/>
                        <a:t>Korte termijn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Lange termijn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(N)ooit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73508"/>
                  </a:ext>
                </a:extLst>
              </a:tr>
              <a:tr h="433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[Noteer in deze tabel de belangrijkste uitkomsten/ afspraken]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453648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75665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859763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311464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688308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262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02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528BA-039D-87E5-6040-ADB354A6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Leerdoelen, kerntaken en werkprocessen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21FC73-DE29-6090-ABD7-F7E6FADD0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[Noteer hier de belangrijkste uitkomsten/ afspraken]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2A51A2-C93B-F81B-DB27-E7D87A1FC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0"/>
            <a:ext cx="2551476" cy="1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3CED1-04AA-4A19-A5CC-CB2E5137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Minimale eisen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C058A-E656-436D-926B-89ACA1FF0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[Noteer hier de belangrijkste uitkomsten/ afspraken]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601715-8FB6-D461-97A8-83612A23A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0"/>
            <a:ext cx="2551476" cy="1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EF334-B7DC-4AD6-B88C-265B4037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Formatief 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2A3D0-6CEE-431E-8244-A3E8383B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[Noteer hier de belangrijkste uitkomsten/ afspraken]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BE5123-A08F-9DBA-2DD4-FDF30E04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0"/>
            <a:ext cx="2551476" cy="1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D91CA-DF80-DA48-982E-1E483AEA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Vormgeving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A9315D-1C83-9279-0FE5-F9F850D51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[Noteer hier de belangrijkste uitkomsten/ afspraken]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4DCBB1-3CAA-14BF-3EFE-D28E8766B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0"/>
            <a:ext cx="2551476" cy="1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1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D91CA-DF80-DA48-982E-1E483AEA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A9315D-1C83-9279-0FE5-F9F850D51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[Verwijs hier naar het document waar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planning is gemaakt en/of n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oteer hier de belangrijkste uitkomsten/ afspraken]</a:t>
            </a:r>
          </a:p>
        </p:txBody>
      </p:sp>
      <p:pic>
        <p:nvPicPr>
          <p:cNvPr id="5" name="Tijdelijke aanduiding voor inhoud 7">
            <a:extLst>
              <a:ext uri="{FF2B5EF4-FFF2-40B4-BE49-F238E27FC236}">
                <a16:creationId xmlns:a16="http://schemas.microsoft.com/office/drawing/2014/main" id="{7FCD4A17-9F61-CE96-F854-47FCAE16F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522" y="5054350"/>
            <a:ext cx="2551477" cy="1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D91CA-DF80-DA48-982E-1E483AEA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A9315D-1C83-9279-0FE5-F9F850D51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[Verwijs hier naar het document waar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evaluatiemomenten zijn toegevoegd en/ of n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oteer hier de belangrijkste uitkomsten/ afspraken]</a:t>
            </a:r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2014447B-7077-D932-169F-A8EEC918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522" y="5054348"/>
            <a:ext cx="2551478" cy="18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79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D91CA-DF80-DA48-982E-1E483AEA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A9315D-1C83-9279-0FE5-F9F850D51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[Noteer hier de belangrijkste uitkomsten/ afspraken]</a:t>
            </a:r>
          </a:p>
        </p:txBody>
      </p:sp>
      <p:pic>
        <p:nvPicPr>
          <p:cNvPr id="4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E05A426A-F4F4-3D9B-3501-94984A55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522" y="5054350"/>
            <a:ext cx="2551477" cy="1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6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D91CA-DF80-DA48-982E-1E483AEA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cirkel 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A9315D-1C83-9279-0FE5-F9F850D51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[Noteer hier de belangrijkste uitkomsten/ afspraken]</a:t>
            </a:r>
          </a:p>
        </p:txBody>
      </p:sp>
      <p:pic>
        <p:nvPicPr>
          <p:cNvPr id="4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2EAA3654-F41C-E327-F92C-C10B24A1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522" y="5054350"/>
            <a:ext cx="2551477" cy="1803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060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3A31-AC4E-4128-AAF0-8A04CEEE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 werkvorm 1 - perspectieven: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AF014-1E09-4CE6-BE18-9B98B8A1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[Noteer hier de meerwaarde van Canvas]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C1123D-98DC-0C84-A0BA-549C6B88E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1"/>
            <a:ext cx="2551476" cy="1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tekst, Post-it-briefje, handschrift, Lettertype&#10;&#10;Automatisch gegenereerde beschrijving">
            <a:extLst>
              <a:ext uri="{FF2B5EF4-FFF2-40B4-BE49-F238E27FC236}">
                <a16:creationId xmlns:a16="http://schemas.microsoft.com/office/drawing/2014/main" id="{F14EEF59-3D24-15DE-E9E9-9704B3091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140" y="775301"/>
            <a:ext cx="7481719" cy="5307398"/>
          </a:xfrm>
        </p:spPr>
      </p:pic>
    </p:spTree>
    <p:extLst>
      <p:ext uri="{BB962C8B-B14F-4D97-AF65-F5344CB8AC3E}">
        <p14:creationId xmlns:p14="http://schemas.microsoft.com/office/powerpoint/2010/main" val="410534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3D622-72A6-9B2C-EE83-1264E429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"/>
            <a:ext cx="10515600" cy="1325563"/>
          </a:xfrm>
        </p:spPr>
        <p:txBody>
          <a:bodyPr/>
          <a:lstStyle/>
          <a:p>
            <a:r>
              <a:rPr lang="nl-NL" dirty="0"/>
              <a:t>Uitkomst vanuit de stellingen (1)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DB3BA37-9567-1E6F-54B6-2F002385B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892553"/>
              </p:ext>
            </p:extLst>
          </p:nvPr>
        </p:nvGraphicFramePr>
        <p:xfrm>
          <a:off x="341587" y="1019503"/>
          <a:ext cx="11629695" cy="518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9751">
                  <a:extLst>
                    <a:ext uri="{9D8B030D-6E8A-4147-A177-3AD203B41FA5}">
                      <a16:colId xmlns:a16="http://schemas.microsoft.com/office/drawing/2014/main" val="1221335064"/>
                    </a:ext>
                  </a:extLst>
                </a:gridCol>
                <a:gridCol w="1240221">
                  <a:extLst>
                    <a:ext uri="{9D8B030D-6E8A-4147-A177-3AD203B41FA5}">
                      <a16:colId xmlns:a16="http://schemas.microsoft.com/office/drawing/2014/main" val="3634203759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3906875855"/>
                    </a:ext>
                  </a:extLst>
                </a:gridCol>
                <a:gridCol w="1072054">
                  <a:extLst>
                    <a:ext uri="{9D8B030D-6E8A-4147-A177-3AD203B41FA5}">
                      <a16:colId xmlns:a16="http://schemas.microsoft.com/office/drawing/2014/main" val="3091804174"/>
                    </a:ext>
                  </a:extLst>
                </a:gridCol>
              </a:tblGrid>
              <a:tr h="37762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Later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(n)ooit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553441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een rijke afwisseling aan (online en fysieke) werkvormen en leermiddelen te bieden.</a:t>
                      </a:r>
                      <a:endParaRPr lang="nl-NL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53216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voor iedere (online en fysieke) leeractiviteit een module-onderdeel te bieden.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688754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interactie tussen studenten te stimuleren.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542053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interactie tussen studenten en docenten te stimuleren. 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00668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interactie tussen studenten en online leermiddelen te stimuleren.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763623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voorkennis van studenten te activeren en die voor de docent inzichtelijk te maken.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952810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uitleg en instructie te digitaliseren (leerstof blijft beschikbaar). 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947617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studenten lesstof te laten verwerken (bijv. via opdrachten en formatieve toetsen).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830940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studenten te laten reflecteren op hun ontwikkeling en resultaten. 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17596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studenten en docenten inzicht in ontwikkeling en studievoortgang te bieden.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072463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A0D7E2EA-C47B-911F-FB3D-FC3E70F4B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1"/>
            <a:ext cx="2551476" cy="1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66677E2-A574-4881-A254-109CB80E0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026372"/>
              </p:ext>
            </p:extLst>
          </p:nvPr>
        </p:nvGraphicFramePr>
        <p:xfrm>
          <a:off x="103989" y="-50090"/>
          <a:ext cx="11714922" cy="695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5282">
                  <a:extLst>
                    <a:ext uri="{9D8B030D-6E8A-4147-A177-3AD203B41FA5}">
                      <a16:colId xmlns:a16="http://schemas.microsoft.com/office/drawing/2014/main" val="1412600713"/>
                    </a:ext>
                  </a:extLst>
                </a:gridCol>
                <a:gridCol w="983831">
                  <a:extLst>
                    <a:ext uri="{9D8B030D-6E8A-4147-A177-3AD203B41FA5}">
                      <a16:colId xmlns:a16="http://schemas.microsoft.com/office/drawing/2014/main" val="3478930528"/>
                    </a:ext>
                  </a:extLst>
                </a:gridCol>
                <a:gridCol w="983831">
                  <a:extLst>
                    <a:ext uri="{9D8B030D-6E8A-4147-A177-3AD203B41FA5}">
                      <a16:colId xmlns:a16="http://schemas.microsoft.com/office/drawing/2014/main" val="1372463355"/>
                    </a:ext>
                  </a:extLst>
                </a:gridCol>
                <a:gridCol w="1081978">
                  <a:extLst>
                    <a:ext uri="{9D8B030D-6E8A-4147-A177-3AD203B41FA5}">
                      <a16:colId xmlns:a16="http://schemas.microsoft.com/office/drawing/2014/main" val="2966563554"/>
                    </a:ext>
                  </a:extLst>
                </a:gridCol>
              </a:tblGrid>
              <a:tr h="36216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Later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(n)ooit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18809"/>
                  </a:ext>
                </a:extLst>
              </a:tr>
              <a:tr h="345851">
                <a:tc gridSpan="4">
                  <a:txBody>
                    <a:bodyPr/>
                    <a:lstStyle/>
                    <a:p>
                      <a:pPr algn="ctr"/>
                      <a:r>
                        <a:rPr lang="nl-NL" sz="1600" b="1" dirty="0"/>
                        <a:t>Modulair</a:t>
                      </a:r>
                      <a:endParaRPr lang="nl-NL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565633"/>
                  </a:ext>
                </a:extLst>
              </a:tr>
              <a:tr h="3621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studenten in verschillende tempo's de leeractiviteiten te laten doorlopen. 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64226"/>
                  </a:ext>
                </a:extLst>
              </a:tr>
              <a:tr h="4054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studenten keuzes te bieden in de plek waarop zij leeractiviteiten uitvoeren (online/ offline).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678028"/>
                  </a:ext>
                </a:extLst>
              </a:tr>
              <a:tr h="47627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de opleiding in gedeeltes aan te bieden (modulair), die afzonderlijk gevolgd kunnen worden.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22090"/>
                  </a:ext>
                </a:extLst>
              </a:tr>
              <a:tr h="3621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studenten keuzes te bieden welke modules of leeractiviteiten zij doorlopen om een cursus af te ronden.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7230"/>
                  </a:ext>
                </a:extLst>
              </a:tr>
              <a:tr h="36216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600" b="1" dirty="0" err="1"/>
                        <a:t>Blended</a:t>
                      </a:r>
                      <a:endParaRPr lang="nl-NL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45055"/>
                  </a:ext>
                </a:extLst>
              </a:tr>
              <a:tr h="3621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als centrale plek waaruit al het leren start.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935541"/>
                  </a:ext>
                </a:extLst>
              </a:tr>
              <a:tr h="3621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voor interactie en contact met studenten te zorgen, indien ze online of op stage zijn.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012948"/>
                  </a:ext>
                </a:extLst>
              </a:tr>
              <a:tr h="3621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alle leeractiviteiten (online, school, werkplek) effectief op elkaar aan te laten sluiten.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129880"/>
                  </a:ext>
                </a:extLst>
              </a:tr>
              <a:tr h="47627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de relatie tussen alle leercontexten (online, school, werkplek) voor de student inzichtelijk te maken.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18181"/>
                  </a:ext>
                </a:extLst>
              </a:tr>
              <a:tr h="36216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600" b="1" dirty="0"/>
                        <a:t>Gedifferentieerd</a:t>
                      </a:r>
                      <a:endParaRPr lang="nl-NL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b="1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b="1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92871"/>
                  </a:ext>
                </a:extLst>
              </a:tr>
              <a:tr h="476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zoveel mogelijk bij de manier van leren en het niveau van de student aan te sluiten. 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794619"/>
                  </a:ext>
                </a:extLst>
              </a:tr>
              <a:tr h="362166">
                <a:tc>
                  <a:txBody>
                    <a:bodyPr/>
                    <a:lstStyle/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studenten in verschillende tempo's de leeractiviteiten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laten doorlopen. 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32131"/>
                  </a:ext>
                </a:extLst>
              </a:tr>
              <a:tr h="476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studenten naast verplichtende, ook verdiepende en verbredende leeractiviteiten te bieden.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680435"/>
                  </a:ext>
                </a:extLst>
              </a:tr>
              <a:tr h="6697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gebruiken Canvas om de route die de student in een module doorloopt aan te passen, op basis van antwoorden en/of resultaten van die student.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538086"/>
                  </a:ext>
                </a:extLst>
              </a:tr>
            </a:tbl>
          </a:graphicData>
        </a:graphic>
      </p:graphicFrame>
      <p:pic>
        <p:nvPicPr>
          <p:cNvPr id="2" name="Afbeelding 1">
            <a:extLst>
              <a:ext uri="{FF2B5EF4-FFF2-40B4-BE49-F238E27FC236}">
                <a16:creationId xmlns:a16="http://schemas.microsoft.com/office/drawing/2014/main" id="{1EF98293-229A-B81D-DCD8-CAF5B4CBD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1"/>
            <a:ext cx="2551476" cy="1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A3AF4-BD0B-4E3C-99C9-7C024F34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 vanuit de stellingen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602E25-3A46-4FF3-B152-812CD8978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[Noteer hier de belangrijkste uitkomsten van de werkvorm modulair/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blended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differentiatie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951EE9-B1DA-EA59-F313-313A8920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1"/>
            <a:ext cx="2551476" cy="1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9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331BF-701D-419A-B427-2D8524D6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 focuspunten: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A26DD5-7F59-402C-896F-729F4BD32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800" b="1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[Noteer hier conclusies van fase 1]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9E9DE5-70C6-36B2-8417-D7D4C0A6B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1"/>
            <a:ext cx="2551476" cy="1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7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FA9D5-E0F4-4E7B-9AD7-DE42F37D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Canvas in de les of buiten 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4C3B3A-BD53-488E-AA96-CD350ECFB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[Noteer hier de belangrijkste uitkomsten/ afspraken]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80F1F1-D2FF-8029-5FEA-2C09DEEC3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0"/>
            <a:ext cx="2551476" cy="1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1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10357-5BC2-4534-818F-8F339EAE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cursus en module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52A6AB-C94C-4ADC-AE0B-A5D2B2D8D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[Noteer hier de belangrijkste uitkomsten/ afspraken]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324458-05BD-64A9-DEA3-0C011AC04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0"/>
            <a:ext cx="2551476" cy="1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2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90D9A-0D7B-2ED0-C7F5-F9C2A9BF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Startpagina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AED69F-DEFF-43D2-3B54-8ACE674A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[Noteer hier de belangrijkste uitkomsten/ afspraken]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85F792-6949-2688-46F9-31CD0DD6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24" y="5054350"/>
            <a:ext cx="2551476" cy="1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59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351D322D240499DC66F2A55F161F1" ma:contentTypeVersion="8" ma:contentTypeDescription="Een nieuw document maken." ma:contentTypeScope="" ma:versionID="07d0df7c8f43332ccfa4b32835995cb0">
  <xsd:schema xmlns:xsd="http://www.w3.org/2001/XMLSchema" xmlns:xs="http://www.w3.org/2001/XMLSchema" xmlns:p="http://schemas.microsoft.com/office/2006/metadata/properties" xmlns:ns2="843a2937-84b3-4319-a263-6ef850ef8e13" xmlns:ns3="b1a5027d-8b1f-4501-b5ff-b33ba26e165c" targetNamespace="http://schemas.microsoft.com/office/2006/metadata/properties" ma:root="true" ma:fieldsID="ffcfa5af4494b20cb883ff8fc6afd96f" ns2:_="" ns3:_="">
    <xsd:import namespace="843a2937-84b3-4319-a263-6ef850ef8e13"/>
    <xsd:import namespace="b1a5027d-8b1f-4501-b5ff-b33ba26e1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a2937-84b3-4319-a263-6ef850ef8e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5027d-8b1f-4501-b5ff-b33ba26e16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5041E-DFE9-4583-B1D2-9AE16909C741}">
  <ds:schemaRefs>
    <ds:schemaRef ds:uri="http://schemas.microsoft.com/office/2006/metadata/properties"/>
    <ds:schemaRef ds:uri="http://schemas.microsoft.com/office/infopath/2007/PartnerControls"/>
    <ds:schemaRef ds:uri="56c4a803-233b-44e6-804c-0cfacae8f604"/>
    <ds:schemaRef ds:uri="3639da13-d523-426a-a144-17292030a1e2"/>
  </ds:schemaRefs>
</ds:datastoreItem>
</file>

<file path=customXml/itemProps2.xml><?xml version="1.0" encoding="utf-8"?>
<ds:datastoreItem xmlns:ds="http://schemas.openxmlformats.org/officeDocument/2006/customXml" ds:itemID="{DA2890CD-94A3-42E3-B1E7-4631B811C5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A4F047-1B1D-4C6F-9526-C28486C6D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3a2937-84b3-4319-a263-6ef850ef8e13"/>
    <ds:schemaRef ds:uri="b1a5027d-8b1f-4501-b5ff-b33ba26e16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676</Words>
  <Application>Microsoft Office PowerPoint</Application>
  <PresentationFormat>Breedbeeld</PresentationFormat>
  <Paragraphs>88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Uitkomsten</vt:lpstr>
      <vt:lpstr>Uitkomst werkvorm 1 - perspectieven: </vt:lpstr>
      <vt:lpstr>Uitkomst vanuit de stellingen (1)</vt:lpstr>
      <vt:lpstr>PowerPoint-presentatie</vt:lpstr>
      <vt:lpstr>Uitkomst vanuit de stellingen (2)</vt:lpstr>
      <vt:lpstr>Conclusie focuspunten: </vt:lpstr>
      <vt:lpstr>Canvas in de les of buiten de les</vt:lpstr>
      <vt:lpstr>Wat is een cursus en module</vt:lpstr>
      <vt:lpstr>Startpagina</vt:lpstr>
      <vt:lpstr>Functionaliteiten Canvas</vt:lpstr>
      <vt:lpstr>Edutools</vt:lpstr>
      <vt:lpstr>Leerdoelen, kerntaken en werkprocessen</vt:lpstr>
      <vt:lpstr>Minimale eisen</vt:lpstr>
      <vt:lpstr>Formatief handelen</vt:lpstr>
      <vt:lpstr>Vormgeving</vt:lpstr>
      <vt:lpstr>Planning</vt:lpstr>
      <vt:lpstr>Evaluatie</vt:lpstr>
      <vt:lpstr>Communicatie</vt:lpstr>
      <vt:lpstr>De cirkel rond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Anna de Boer</dc:creator>
  <cp:lastModifiedBy>Anna de Boer</cp:lastModifiedBy>
  <cp:revision>6</cp:revision>
  <cp:lastPrinted>2022-12-13T07:44:48Z</cp:lastPrinted>
  <dcterms:created xsi:type="dcterms:W3CDTF">2022-12-13T07:36:33Z</dcterms:created>
  <dcterms:modified xsi:type="dcterms:W3CDTF">2023-06-29T16:05:25Z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0x0101000A8351D322D240499DC66F2A55F161F1</vt:lpwstr>
  </property>
  <property fmtid="{D5CDD505-2E9C-101B-9397-08002B2CF9AE}" pid="3" name="MediaServiceImageTags">
    <vt:lpwstr/>
  </property>
</Properties>
</file>